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298" r:id="rId5"/>
    <p:sldId id="299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34" r:id="rId14"/>
    <p:sldId id="308" r:id="rId15"/>
    <p:sldId id="310" r:id="rId16"/>
    <p:sldId id="309" r:id="rId17"/>
    <p:sldId id="311" r:id="rId18"/>
    <p:sldId id="312" r:id="rId19"/>
    <p:sldId id="313" r:id="rId20"/>
    <p:sldId id="315" r:id="rId21"/>
    <p:sldId id="316" r:id="rId22"/>
    <p:sldId id="335" r:id="rId23"/>
    <p:sldId id="314" r:id="rId24"/>
    <p:sldId id="317" r:id="rId25"/>
    <p:sldId id="318" r:id="rId26"/>
    <p:sldId id="319" r:id="rId27"/>
    <p:sldId id="336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9" r:id="rId36"/>
    <p:sldId id="327" r:id="rId37"/>
    <p:sldId id="328" r:id="rId38"/>
    <p:sldId id="331" r:id="rId39"/>
    <p:sldId id="330" r:id="rId40"/>
    <p:sldId id="332" r:id="rId41"/>
    <p:sldId id="33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5737"/>
            <a:ext cx="9144000" cy="963612"/>
          </a:xfrm>
        </p:spPr>
        <p:txBody>
          <a:bodyPr/>
          <a:lstStyle/>
          <a:p>
            <a:r>
              <a:rPr lang="pl-PL" alt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Przyjazna Apteka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14732"/>
            <a:ext cx="9144000" cy="396240"/>
          </a:xfrm>
        </p:spPr>
        <p:txBody>
          <a:bodyPr>
            <a:normAutofit lnSpcReduction="10000"/>
          </a:bodyPr>
          <a:lstStyle/>
          <a:p>
            <a:r>
              <a:rPr lang="pl-PL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mgr farm. Marek Różewicki</a:t>
            </a:r>
            <a:endParaRPr lang="pl-PL" altLang="en-US" u="sng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12" name="Obraz 11" descr="Obraz zawierający ubrania, osoba, w pomieszczeniu, służba zdrowia&#10;&#10;Opis wygenerowany automatycznie">
            <a:extLst>
              <a:ext uri="{FF2B5EF4-FFF2-40B4-BE49-F238E27FC236}">
                <a16:creationId xmlns:a16="http://schemas.microsoft.com/office/drawing/2014/main" id="{2DE4369D-DD8E-AD68-7CD7-8E5DF46E7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53" y="1493520"/>
            <a:ext cx="6350693" cy="4226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265E-F536-6959-E357-46FEE4C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Gdzie wyrzucamy przeterminowane leki?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20CC0-2ED6-E19E-49E3-92D94E3B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kosza na śmieci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Przynosimy do apteki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Zawozimy do składu odpadów</a:t>
            </a:r>
          </a:p>
          <a:p>
            <a:pPr marL="514350" indent="-514350">
              <a:buFont typeface="+mj-lt"/>
              <a:buAutoNum type="alphaLcParenR"/>
            </a:pPr>
            <a:endParaRPr lang="pl-PL" sz="3400" dirty="0"/>
          </a:p>
          <a:p>
            <a:pPr marL="514350" indent="-514350">
              <a:buFont typeface="+mj-lt"/>
              <a:buAutoNum type="alphaLcParenR"/>
            </a:pPr>
            <a:endParaRPr lang="pl-PL" sz="3400" dirty="0"/>
          </a:p>
          <a:p>
            <a:pPr marL="0" indent="0">
              <a:buNone/>
            </a:pPr>
            <a:endParaRPr lang="pl-PL" sz="3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713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265E-F536-6959-E357-46FEE4C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Gdzie wyrzucamy przeterminowane leki?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20CC0-2ED6-E19E-49E3-92D94E3B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kosza na śmieci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Przynosimy do apteki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Zawozimy do składu odpadów</a:t>
            </a:r>
          </a:p>
          <a:p>
            <a:pPr marL="514350" indent="-514350">
              <a:buFont typeface="+mj-lt"/>
              <a:buAutoNum type="alphaLcParenR"/>
            </a:pPr>
            <a:endParaRPr lang="pl-PL" sz="3400" dirty="0"/>
          </a:p>
          <a:p>
            <a:pPr marL="514350" indent="-514350">
              <a:buFont typeface="+mj-lt"/>
              <a:buAutoNum type="alphaLcParenR"/>
            </a:pPr>
            <a:endParaRPr lang="pl-PL" sz="3400" dirty="0"/>
          </a:p>
          <a:p>
            <a:pPr marL="0" indent="0">
              <a:buNone/>
            </a:pPr>
            <a:endParaRPr lang="pl-PL" sz="3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747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Realizacja recept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az 4" descr="Obraz zawierający tekst, Praca, Sprzęt medyczny, służba zdrowia&#10;&#10;Opis wygenerowany automatycznie">
            <a:extLst>
              <a:ext uri="{FF2B5EF4-FFF2-40B4-BE49-F238E27FC236}">
                <a16:creationId xmlns:a16="http://schemas.microsoft.com/office/drawing/2014/main" id="{ECE2B683-51FC-4A1C-E4F1-99109FFED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" y="1690688"/>
            <a:ext cx="10170160" cy="42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 długo ważna jest recepta?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400" dirty="0">
                <a:solidFill>
                  <a:srgbClr val="C00000"/>
                </a:solidFill>
              </a:rPr>
              <a:t>Recepta jest ważna 30 dni</a:t>
            </a:r>
          </a:p>
          <a:p>
            <a:pPr lvl="1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Recepta na antybiotyki 7 dni</a:t>
            </a:r>
          </a:p>
          <a:p>
            <a:pPr lvl="1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Recepta na preparaty immunologiczne 120 dni</a:t>
            </a:r>
            <a:endParaRPr lang="pl-PL" sz="3400" dirty="0">
              <a:solidFill>
                <a:srgbClr val="C00000"/>
              </a:solidFill>
            </a:endParaRPr>
          </a:p>
          <a:p>
            <a:r>
              <a:rPr lang="pl-PL" sz="3400" dirty="0">
                <a:solidFill>
                  <a:srgbClr val="C00000"/>
                </a:solidFill>
              </a:rPr>
              <a:t>Recepta roczna na 365 dni</a:t>
            </a:r>
          </a:p>
          <a:p>
            <a:pPr lvl="1" algn="just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Recepta jest ważna rok </a:t>
            </a:r>
          </a:p>
          <a:p>
            <a:pPr lvl="1" algn="just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Pierwsze opakowanie trzeba wykupić w przeciągu 30 dni</a:t>
            </a:r>
          </a:p>
          <a:p>
            <a:pPr marL="457200" lvl="1" indent="0" algn="just">
              <a:buNone/>
            </a:pP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2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 korzystać z e-recepty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okazaniem wydruku z </a:t>
            </a:r>
            <a:r>
              <a:rPr lang="pl-PL" sz="3400" dirty="0">
                <a:solidFill>
                  <a:srgbClr val="C00000"/>
                </a:solidFill>
              </a:rPr>
              <a:t>kodem kreskowym e-recepty</a:t>
            </a:r>
          </a:p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Przekazując </a:t>
            </a:r>
            <a:r>
              <a:rPr lang="pl-PL" sz="3400" dirty="0">
                <a:solidFill>
                  <a:srgbClr val="C00000"/>
                </a:solidFill>
              </a:rPr>
              <a:t>4-cyfrowy kod kreskowy i numer Pesel</a:t>
            </a:r>
          </a:p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okazaniem e-maila z informacją o recepcie załączoną w pliku PDF</a:t>
            </a:r>
          </a:p>
          <a:p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396045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br>
              <a:rPr lang="pl-PL" b="1" dirty="0"/>
            </a:br>
            <a:r>
              <a:rPr lang="pl-P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 to jest pakiet e-recept?</a:t>
            </a:r>
            <a:r>
              <a:rPr lang="pl-PL" sz="5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Na jednej e-recepcie może być zapisany tylko jeden lek. </a:t>
            </a:r>
            <a:r>
              <a:rPr lang="pl-PL" sz="3400" b="0" dirty="0">
                <a:solidFill>
                  <a:srgbClr val="C00000"/>
                </a:solidFill>
                <a:effectLst/>
              </a:rPr>
              <a:t>W jednym pakiecie może być zapisanych maksymalnie pięć e-recept</a:t>
            </a:r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Jest to tzw. recepta zbiorcza, obsługiwana przez jeden 4-cyfrowy kod. </a:t>
            </a:r>
            <a:endParaRPr lang="pl-PL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pl-PL" sz="4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Czy cały pakiet e-recept trzeba zrealizować w jednej aptece?</a:t>
            </a:r>
            <a:r>
              <a:rPr lang="pl-PL" sz="4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b="0" dirty="0">
                <a:solidFill>
                  <a:srgbClr val="C00000"/>
                </a:solidFill>
                <a:effectLst/>
              </a:rPr>
              <a:t>Nie.</a:t>
            </a:r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Np. jeśli na jednej recepcie zbiorczej mamy zapisane cztery e-recepty w pakiecie, to wówczas możemy zrealizować każdą z nich w czterech różnych aptekach.</a:t>
            </a:r>
            <a:endParaRPr lang="pl-PL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7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pl-PL" sz="4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Czy pacjent ma wgląd do historii swoich e-recept?</a:t>
            </a:r>
            <a:br>
              <a:rPr lang="pl-PL" b="1" dirty="0"/>
            </a:b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Tak. Ministerstwo Zdrowia przygotowało specjalny portal </a:t>
            </a:r>
            <a:r>
              <a:rPr lang="pl-PL" sz="3400" b="0" dirty="0">
                <a:solidFill>
                  <a:srgbClr val="C00000"/>
                </a:solidFill>
                <a:effectLst/>
              </a:rPr>
              <a:t>Internetowe Konto Pacjenta (IKP)</a:t>
            </a:r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na którym każdy pacjent może sprawdzić w dowolnym momencie historię swoich e-recept.</a:t>
            </a:r>
            <a:endParaRPr lang="pl-PL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2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pl-PL" sz="4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Jaką ilość leku farmaceuta może wydać podczas wizyty w aptece?</a:t>
            </a:r>
            <a:r>
              <a:rPr lang="pl-PL" sz="4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 </a:t>
            </a:r>
            <a:br>
              <a:rPr lang="pl-PL" b="1" dirty="0"/>
            </a:b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acjent jednorazowo może wykupić ilość leku wystarczającą na </a:t>
            </a:r>
            <a:r>
              <a:rPr lang="pl-PL" sz="3400" dirty="0">
                <a:solidFill>
                  <a:srgbClr val="C00000"/>
                </a:solidFill>
                <a:effectLst/>
              </a:rPr>
              <a:t>maksymalnie 120 dni stosowania 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wyliczonego na podstawie dawkowania zapisanego na e-recepcie.</a:t>
            </a:r>
          </a:p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Pacjent może wykupić leki na </a:t>
            </a:r>
            <a:r>
              <a:rPr lang="pl-PL" sz="3400" dirty="0">
                <a:solidFill>
                  <a:srgbClr val="C00000"/>
                </a:solidFill>
              </a:rPr>
              <a:t>kolejne 120 dni 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stosowania dopiero </a:t>
            </a:r>
            <a:r>
              <a:rPr lang="pl-PL" sz="3400" dirty="0">
                <a:solidFill>
                  <a:srgbClr val="C00000"/>
                </a:solidFill>
              </a:rPr>
              <a:t>po upływie ¾ poprzedniego okresu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na który zrealizował receptę. </a:t>
            </a:r>
          </a:p>
        </p:txBody>
      </p:sp>
    </p:spTree>
    <p:extLst>
      <p:ext uri="{BB962C8B-B14F-4D97-AF65-F5344CB8AC3E}">
        <p14:creationId xmlns:p14="http://schemas.microsoft.com/office/powerpoint/2010/main" val="378885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Recepta farmaceutyczna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 pewnych sprecyzowanych prawnie sytuacjach farmaceuta ma prawo do wystawienia recepty farmaceutycznej. Takie uprawnienie ma każdy </a:t>
            </a:r>
            <a:r>
              <a:rPr lang="pl-PL" sz="3400" b="0" dirty="0">
                <a:solidFill>
                  <a:srgbClr val="C00000"/>
                </a:solidFill>
                <a:effectLst/>
              </a:rPr>
              <a:t>magister farmacji posiadający PWZ</a:t>
            </a:r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(prawo do wykonywania zawodu).</a:t>
            </a:r>
            <a:endParaRPr lang="pl-PL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6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Agenda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altLang="en-US" dirty="0">
                <a:solidFill>
                  <a:srgbClr val="C00000"/>
                </a:solidFill>
              </a:rPr>
              <a:t>Merytoryczna</a:t>
            </a:r>
            <a:endParaRPr lang="pl-PL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Realizacja recept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Recepta farmaceutyczna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Leki OTC vs suplementy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Interakcje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Pytania </a:t>
            </a:r>
          </a:p>
          <a:p>
            <a:pPr>
              <a:buFont typeface="Arial" panose="020B0604020202020204" pitchFamily="34" charset="0"/>
              <a:buChar char="•"/>
            </a:pPr>
            <a:endParaRPr lang="pl-PL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altLang="en-US" dirty="0">
                <a:solidFill>
                  <a:srgbClr val="C00000"/>
                </a:solidFill>
              </a:rPr>
              <a:t>Czasowa</a:t>
            </a:r>
          </a:p>
          <a:p>
            <a:pPr marL="0" indent="0">
              <a:buNone/>
            </a:pPr>
            <a:endParaRPr lang="pl-PL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9F4F5F3-058C-0E72-9943-D04454A84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28488"/>
              </p:ext>
            </p:extLst>
          </p:nvPr>
        </p:nvGraphicFramePr>
        <p:xfrm>
          <a:off x="6172200" y="2367702"/>
          <a:ext cx="5181600" cy="972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441443617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99953924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68941992"/>
                    </a:ext>
                  </a:extLst>
                </a:gridCol>
              </a:tblGrid>
              <a:tr h="546102"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11:00-11:45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45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Wykład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447446"/>
                  </a:ext>
                </a:extLst>
              </a:tr>
              <a:tr h="416349"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11:45-12:00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15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Pytania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34871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Recepta farmaceutyczna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Naczelną wartością w przypadku recept wystawianych przez farmaceutów jest </a:t>
            </a:r>
            <a:r>
              <a:rPr lang="pl-PL" sz="3400" b="0" dirty="0">
                <a:solidFill>
                  <a:srgbClr val="C00000"/>
                </a:solidFill>
                <a:effectLst/>
              </a:rPr>
              <a:t>ratowanie zdrowia lub życia pacjentów</a:t>
            </a:r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którzy potrzebują swoich leków stosowanych przewlekle, ale nie mogą skontaktować się z przychodnią lub lekarzem. </a:t>
            </a:r>
            <a:endParaRPr lang="pl-PL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9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Recepta farmaceutyczna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Farmaceuta bierze pełną odpowiedzialność za przepisywane pacjentowi leki, dlatego też </a:t>
            </a:r>
            <a:r>
              <a:rPr lang="pl-PL" sz="3400" b="0" dirty="0">
                <a:solidFill>
                  <a:srgbClr val="C00000"/>
                </a:solidFill>
                <a:effectLst/>
              </a:rPr>
              <a:t>ma prawo odmówić wystawienia recepty</a:t>
            </a:r>
            <a:r>
              <a:rPr lang="pl-PL" sz="34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gdy jego zdaniem nie zachodzi taka konieczność. </a:t>
            </a:r>
            <a:endParaRPr lang="pl-PL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8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 vs suplement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Symbol zastępczy zawartości 4" descr="Obraz zawierający zastawa stołowa, łyżka, jedzenie&#10;&#10;Opis wygenerowany automatycznie">
            <a:extLst>
              <a:ext uri="{FF2B5EF4-FFF2-40B4-BE49-F238E27FC236}">
                <a16:creationId xmlns:a16="http://schemas.microsoft.com/office/drawing/2014/main" id="{DDCC5014-A80E-B172-219D-CD66B404F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1481068"/>
            <a:ext cx="6962775" cy="4765150"/>
          </a:xfrm>
        </p:spPr>
      </p:pic>
    </p:spTree>
    <p:extLst>
      <p:ext uri="{BB962C8B-B14F-4D97-AF65-F5344CB8AC3E}">
        <p14:creationId xmlns:p14="http://schemas.microsoft.com/office/powerpoint/2010/main" val="226324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Słowo lek – jak sama nazwa wskazuje, dotyczy </a:t>
            </a:r>
            <a:r>
              <a:rPr lang="pl-PL" sz="3400" dirty="0">
                <a:solidFill>
                  <a:srgbClr val="C00000"/>
                </a:solidFill>
              </a:rPr>
              <a:t>substancji, która z uwagi na swoje właściwości stosowana jest w celu leczenia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zapobiegania rozwojowi choroby, przywrócenia lub poprawy prawidłowych funkcji organizmu, hamowania przyczyn choroby lub jej objawów.</a:t>
            </a:r>
          </a:p>
        </p:txBody>
      </p:sp>
    </p:spTree>
    <p:extLst>
      <p:ext uri="{BB962C8B-B14F-4D97-AF65-F5344CB8AC3E}">
        <p14:creationId xmlns:p14="http://schemas.microsoft.com/office/powerpoint/2010/main" val="190989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Suplementy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Suplement diety to szeroka grupa produktów, może to być środek spożywczy jak i żywność, której zadaniem jest uzupełnienie diety w brakujące składniki odżywcze. Co ważne, </a:t>
            </a:r>
            <a:r>
              <a:rPr lang="pl-PL" sz="3400" dirty="0">
                <a:solidFill>
                  <a:srgbClr val="C00000"/>
                </a:solidFill>
              </a:rPr>
              <a:t>suplement sam w sobie nie ma właściwości leczniczych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07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 vs Suplement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Aby lek został dopuszczony do obrotu konieczne jest pozwolenie </a:t>
            </a:r>
            <a:r>
              <a:rPr lang="pl-PL" sz="3400" dirty="0">
                <a:solidFill>
                  <a:srgbClr val="C00000"/>
                </a:solidFill>
              </a:rPr>
              <a:t>Prezesa Urzędu Produktów Leczniczych, Wyrobów Medycznych i Produktów Biobójczych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przypadku suplementów wystarczy powiadomienie o zamiarze wprowadzenia takiego produktu </a:t>
            </a:r>
            <a:r>
              <a:rPr lang="pl-PL" sz="3400" dirty="0">
                <a:solidFill>
                  <a:srgbClr val="C00000"/>
                </a:solidFill>
              </a:rPr>
              <a:t>Głównego Inspektoratu Sanitarnego</a:t>
            </a:r>
          </a:p>
          <a:p>
            <a:pPr algn="just"/>
            <a:endParaRPr lang="pl-PL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3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Interakcje</a:t>
            </a:r>
          </a:p>
        </p:txBody>
      </p:sp>
      <p:pic>
        <p:nvPicPr>
          <p:cNvPr id="5" name="Symbol zastępczy zawartości 4" descr="Obraz zawierający lek, Lek, medycyna, słodycz&#10;&#10;Opis wygenerowany automatycznie">
            <a:extLst>
              <a:ext uri="{FF2B5EF4-FFF2-40B4-BE49-F238E27FC236}">
                <a16:creationId xmlns:a16="http://schemas.microsoft.com/office/drawing/2014/main" id="{997E832B-20D2-00E7-F4E0-43B244DC5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1528762"/>
            <a:ext cx="6486525" cy="4864894"/>
          </a:xfrm>
        </p:spPr>
      </p:pic>
    </p:spTree>
    <p:extLst>
      <p:ext uri="{BB962C8B-B14F-4D97-AF65-F5344CB8AC3E}">
        <p14:creationId xmlns:p14="http://schemas.microsoft.com/office/powerpoint/2010/main" val="1955877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Interakcje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Interakcją nazywamy każde oddziaływanie, w którym jeden lek wpływa na końcowy wynik działania drugiego leku, zastosowanego równocześnie lub też w krótkim odstępie czasu. Może ona dotyczyć zarówno odziaływania pomiędzy kilkoma różnymi lekami, jak również pomiędzy lekiem a pokarmem, ziołami czy używkami.</a:t>
            </a:r>
          </a:p>
        </p:txBody>
      </p:sp>
    </p:spTree>
    <p:extLst>
      <p:ext uri="{BB962C8B-B14F-4D97-AF65-F5344CB8AC3E}">
        <p14:creationId xmlns:p14="http://schemas.microsoft.com/office/powerpoint/2010/main" val="95231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Idąc do lekarza zawsze informuj go o wszystkich lekach i suplementach, które aktualnie przyjmujesz.</a:t>
            </a:r>
          </a:p>
        </p:txBody>
      </p:sp>
    </p:spTree>
    <p:extLst>
      <p:ext uri="{BB962C8B-B14F-4D97-AF65-F5344CB8AC3E}">
        <p14:creationId xmlns:p14="http://schemas.microsoft.com/office/powerpoint/2010/main" val="1782038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Bądź ostrożny i powściągliwy w samodzielnym stosowaniu leków bez recepty, suplementów diety czy preparatów ziołowych. Najlepiej każdorazowo konsultuj takie kwestie z lekarzem lub farmaceutą.</a:t>
            </a:r>
          </a:p>
        </p:txBody>
      </p:sp>
    </p:spTree>
    <p:extLst>
      <p:ext uri="{BB962C8B-B14F-4D97-AF65-F5344CB8AC3E}">
        <p14:creationId xmlns:p14="http://schemas.microsoft.com/office/powerpoint/2010/main" val="195494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Quiz na start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en-US"/>
          </a:p>
          <a:p>
            <a:endParaRPr lang="pl-PL" altLang="en-US"/>
          </a:p>
          <a:p>
            <a:endParaRPr lang="pl-PL" altLang="en-US"/>
          </a:p>
          <a:p>
            <a:endParaRPr lang="pl-PL" altLang="en-US"/>
          </a:p>
        </p:txBody>
      </p:sp>
      <p:pic>
        <p:nvPicPr>
          <p:cNvPr id="4" name="Obraz 3" descr="Obraz zawierający przyrząd do pisania, Materiały biurowe, materiały biurowe, długopis&#10;&#10;Opis wygenerowany automatycznie">
            <a:extLst>
              <a:ext uri="{FF2B5EF4-FFF2-40B4-BE49-F238E27FC236}">
                <a16:creationId xmlns:a16="http://schemas.microsoft.com/office/drawing/2014/main" id="{D3CDD657-1C36-64B7-E662-3AA4482DD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82" y="1575197"/>
            <a:ext cx="6911235" cy="46017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Stosuj leki zgodnie z zaleceniami lekarza, farmaceuty, a jeśli nie masz dokładnych instrukcji - zgodnie z informacjami zawartymi w ulotce. Skuteczność wielu leków jest ściśle uzależniona m.in. od konkretnej pory ich przyjmowania, adekwatnej dawki, a także faktu, czy są przyjmowane na czczo, w trakcie posiłku czy też po jedzeniu.</a:t>
            </a:r>
          </a:p>
        </p:txBody>
      </p:sp>
    </p:spTree>
    <p:extLst>
      <p:ext uri="{BB962C8B-B14F-4D97-AF65-F5344CB8AC3E}">
        <p14:creationId xmlns:p14="http://schemas.microsoft.com/office/powerpoint/2010/main" val="1878941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Pamiętaj, że nie wszystkie leki można dzielić, w celu uzyskania konkretnej, zaleconej dawki. Nie dzieli się m.in. tabletek dojelitowych oraz takich, które w nazwie mają SR, XR, MR (chyba że producent zaleci inaczej). Nie dzieli się też tabletek powlekanych oraz kapsułek.</a:t>
            </a:r>
          </a:p>
        </p:txBody>
      </p:sp>
    </p:spTree>
    <p:extLst>
      <p:ext uri="{BB962C8B-B14F-4D97-AF65-F5344CB8AC3E}">
        <p14:creationId xmlns:p14="http://schemas.microsoft.com/office/powerpoint/2010/main" val="3995281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Większość leków przechowuje się w temperaturze pokojowej (15-25 stopni Celsjusza). Jeśli producent zaleci przechowywanie leku w lodówce (np. antybiotyku w zawiesinie), to najlepiej trzymać je w niej na dolnej lub środkowej półce.</a:t>
            </a:r>
          </a:p>
        </p:txBody>
      </p:sp>
    </p:spTree>
    <p:extLst>
      <p:ext uri="{BB962C8B-B14F-4D97-AF65-F5344CB8AC3E}">
        <p14:creationId xmlns:p14="http://schemas.microsoft.com/office/powerpoint/2010/main" val="3161651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Leki najlepiej popijać </a:t>
            </a:r>
            <a:r>
              <a:rPr lang="pl-PL" sz="3400" dirty="0">
                <a:solidFill>
                  <a:srgbClr val="C00000"/>
                </a:solidFill>
              </a:rPr>
              <a:t>wodą niegazowaną niskozmineralizowaną, o temperaturze pokojowej lub zwykłą wodą z kranu, przegotowaną i ostudzoną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Zwykle optymalna ilość wody to zawartość średniego kubka lub szklanki (około 200 ml).</a:t>
            </a:r>
          </a:p>
        </p:txBody>
      </p:sp>
    </p:spTree>
    <p:extLst>
      <p:ext uri="{BB962C8B-B14F-4D97-AF65-F5344CB8AC3E}">
        <p14:creationId xmlns:p14="http://schemas.microsoft.com/office/powerpoint/2010/main" val="1402577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Czym nie wolno popijać leków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rgbClr val="C00000"/>
                </a:solidFill>
              </a:rPr>
              <a:t>Mlekiem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ze względu na obecność wapnia, który niekorzystnie wpływa na przyswajalność niektórych substancji leczniczych.</a:t>
            </a:r>
          </a:p>
          <a:p>
            <a:pPr algn="just"/>
            <a:r>
              <a:rPr lang="pl-PL" sz="3400" dirty="0">
                <a:solidFill>
                  <a:srgbClr val="C00000"/>
                </a:solidFill>
              </a:rPr>
              <a:t>Sokami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zwłaszcza grejpfrutowym, który neutralizuje enzymy metabolizujące niektóre leki, co powoduje znaczny wzrost ich stężenia we krwi, po wypiciu soku grejpfrutowego odczekaj </a:t>
            </a:r>
            <a:r>
              <a:rPr lang="pl-PL" sz="3400" dirty="0">
                <a:solidFill>
                  <a:srgbClr val="C00000"/>
                </a:solidFill>
              </a:rPr>
              <a:t>4 godziny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pl-PL" sz="34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802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Czym nie wolno popijać leków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Sok grejpfrutowym blokuje wiele enzymów wątrobowych rozkładających leki. </a:t>
            </a:r>
            <a:r>
              <a:rPr lang="pl-PL" sz="3400" dirty="0">
                <a:solidFill>
                  <a:srgbClr val="C00000"/>
                </a:solidFill>
              </a:rPr>
              <a:t>Stężenie leków utrzymuje się na wysokim poziomie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 może powodować zagrożenie zdrowia a nawet życia. Nie można go łączyć z lekami na cholesterol,  lekami przeciwhistaminowymi, </a:t>
            </a:r>
            <a:r>
              <a:rPr lang="pl-PL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blokerami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kanałów wapniowych, </a:t>
            </a:r>
            <a:r>
              <a:rPr lang="pl-PL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benzodiazepinami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091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Czym nie wolno popijać leków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rgbClr val="C00000"/>
                </a:solidFill>
              </a:rPr>
              <a:t>Kawą lub herbatą 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w szczególności gorącą. Składniki tych popularnych napojów mogą wchodzić w interakcje z substancjami leczniczymi.</a:t>
            </a:r>
          </a:p>
          <a:p>
            <a:pPr algn="just"/>
            <a:r>
              <a:rPr lang="pl-PL" sz="3400" dirty="0">
                <a:solidFill>
                  <a:srgbClr val="C00000"/>
                </a:solidFill>
              </a:rPr>
              <a:t>Alkoholem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może to zaburzyć procesy przyswajania i wydalania leku, nasilić jego toksyczność dla wątroby, a nawet spowodować jej marskość! </a:t>
            </a:r>
          </a:p>
        </p:txBody>
      </p:sp>
    </p:spTree>
    <p:extLst>
      <p:ext uri="{BB962C8B-B14F-4D97-AF65-F5344CB8AC3E}">
        <p14:creationId xmlns:p14="http://schemas.microsoft.com/office/powerpoint/2010/main" val="71306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Przykłady interakcji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Niesteroidowe leki przeciwzapalne (NLPZ)</a:t>
            </a:r>
          </a:p>
          <a:p>
            <a:pPr lvl="1" algn="just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Zmniejsza skuteczność niektórych leków na nadciśnienie </a:t>
            </a:r>
          </a:p>
          <a:p>
            <a:pPr lvl="1" algn="just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Zwiększa ryzyko krwawień z górnego odcinka przewodu pokarmowego</a:t>
            </a:r>
          </a:p>
          <a:p>
            <a:pPr lvl="1" algn="just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Zwiększenie toksyczności niektórych leków  </a:t>
            </a:r>
          </a:p>
          <a:p>
            <a:pPr lvl="1" algn="just"/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28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Przykłady interakcji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Dziurawiec </a:t>
            </a:r>
          </a:p>
          <a:p>
            <a:pPr lvl="2" algn="just"/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Osłabia działanie leków w hormonalnej terapii zastępczej</a:t>
            </a:r>
          </a:p>
          <a:p>
            <a:pPr lvl="2" algn="just"/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Osłabia skuteczność niektórych leków na Tachykardię </a:t>
            </a:r>
          </a:p>
          <a:p>
            <a:pPr lvl="2" algn="just"/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Osłabia działanie niektórych leków stosowanych w astmie</a:t>
            </a:r>
          </a:p>
        </p:txBody>
      </p:sp>
    </p:spTree>
    <p:extLst>
      <p:ext uri="{BB962C8B-B14F-4D97-AF65-F5344CB8AC3E}">
        <p14:creationId xmlns:p14="http://schemas.microsoft.com/office/powerpoint/2010/main" val="1664373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Przykłady interakcji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Czosnek oraz Miłorząb Japoński </a:t>
            </a:r>
          </a:p>
          <a:p>
            <a:pPr lvl="2" algn="just"/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Nasilają działanie niektórych leków przeciwzakrzepowych, prowadząc do zwiększonego ryzyka krwawień </a:t>
            </a:r>
          </a:p>
          <a:p>
            <a:pPr lvl="2" algn="just"/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Uwaga stosowania tych produktów należy zaprzestać na minimum 36 godzin przed planowanym zabiegiem operacyjnym</a:t>
            </a:r>
          </a:p>
        </p:txBody>
      </p:sp>
    </p:spTree>
    <p:extLst>
      <p:ext uri="{BB962C8B-B14F-4D97-AF65-F5344CB8AC3E}">
        <p14:creationId xmlns:p14="http://schemas.microsoft.com/office/powerpoint/2010/main" val="254298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265E-F536-6959-E357-46FEE4C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Ile Aptek jest w Polsce?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20CC0-2ED6-E19E-49E3-92D94E3B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22750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7660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12600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18880</a:t>
            </a:r>
          </a:p>
          <a:p>
            <a:pPr marL="514350" indent="-514350">
              <a:buFont typeface="+mj-lt"/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957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Przykłady interakcji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Witamina K</a:t>
            </a:r>
          </a:p>
          <a:p>
            <a:pPr lvl="2" algn="just"/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Obniża działanie niektórych leków przeciwzakrzepowych. </a:t>
            </a:r>
          </a:p>
          <a:p>
            <a:pPr lvl="2" algn="just"/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czasie stosowania tych leków należy ograniczyć stosowanie suplementów w witaminą K, a także produkty żywnościowe bogate w witaminę K takie jak: szpinak, brukselkę, brokuły. </a:t>
            </a:r>
          </a:p>
        </p:txBody>
      </p:sp>
    </p:spTree>
    <p:extLst>
      <p:ext uri="{BB962C8B-B14F-4D97-AF65-F5344CB8AC3E}">
        <p14:creationId xmlns:p14="http://schemas.microsoft.com/office/powerpoint/2010/main" val="1093776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CF7F-3A25-5343-609A-22F64FFB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0F2D5-2DF0-4DD8-151C-D5BA6EAE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just">
              <a:buNone/>
            </a:pPr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just">
              <a:buNone/>
            </a:pPr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„Choć zdrowie nie jest na pewno wszystkim, to bez zdrowia wszystko jest niczym.”</a:t>
            </a:r>
          </a:p>
          <a:p>
            <a:pPr marL="457200" lvl="1" indent="0" algn="ctr">
              <a:buNone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Arthur Schopenhauer</a:t>
            </a:r>
          </a:p>
        </p:txBody>
      </p:sp>
    </p:spTree>
    <p:extLst>
      <p:ext uri="{BB962C8B-B14F-4D97-AF65-F5344CB8AC3E}">
        <p14:creationId xmlns:p14="http://schemas.microsoft.com/office/powerpoint/2010/main" val="402751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265E-F536-6959-E357-46FEE4C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Ile Aptek jest w Polsce?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20CC0-2ED6-E19E-49E3-92D94E3B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22750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7660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12600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18880</a:t>
            </a:r>
          </a:p>
          <a:p>
            <a:pPr marL="514350" indent="-514350">
              <a:buFont typeface="+mj-lt"/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79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265E-F536-6959-E357-46FEE4C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Ilu pacjentów ma apteka miesięcznie?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20CC0-2ED6-E19E-49E3-92D94E3B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2800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6000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3550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4280</a:t>
            </a:r>
          </a:p>
          <a:p>
            <a:pPr marL="514350" indent="-514350">
              <a:buFont typeface="+mj-lt"/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87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265E-F536-6959-E357-46FEE4C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Ilu pacjentów ma apteka miesięcznie?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20CC0-2ED6-E19E-49E3-92D94E3B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2800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6000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3550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4280</a:t>
            </a:r>
          </a:p>
          <a:p>
            <a:pPr marL="514350" indent="-514350">
              <a:buFont typeface="+mj-lt"/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575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265E-F536-6959-E357-46FEE4C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Czy farmaceuta może wystawić receptę?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20CC0-2ED6-E19E-49E3-92D94E3B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042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265E-F536-6959-E357-46FEE4C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Czy farmaceuta może wystawić receptę?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20CC0-2ED6-E19E-49E3-92D94E3B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pl-PL" sz="3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918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1147</Words>
  <Application>Microsoft Office PowerPoint</Application>
  <PresentationFormat>Panoramiczny</PresentationFormat>
  <Paragraphs>139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Arial</vt:lpstr>
      <vt:lpstr>Calibri</vt:lpstr>
      <vt:lpstr>Verdana</vt:lpstr>
      <vt:lpstr>Office Theme</vt:lpstr>
      <vt:lpstr>Przyjazna Apteka</vt:lpstr>
      <vt:lpstr>Agenda</vt:lpstr>
      <vt:lpstr>Quiz na start</vt:lpstr>
      <vt:lpstr>Ile Aptek jest w Polsce?</vt:lpstr>
      <vt:lpstr>Ile Aptek jest w Polsce?</vt:lpstr>
      <vt:lpstr>Ilu pacjentów ma apteka miesięcznie?</vt:lpstr>
      <vt:lpstr>Ilu pacjentów ma apteka miesięcznie?</vt:lpstr>
      <vt:lpstr>Czy farmaceuta może wystawić receptę?</vt:lpstr>
      <vt:lpstr>Czy farmaceuta może wystawić receptę?</vt:lpstr>
      <vt:lpstr>Gdzie wyrzucamy przeterminowane leki?</vt:lpstr>
      <vt:lpstr>Gdzie wyrzucamy przeterminowane leki?</vt:lpstr>
      <vt:lpstr>Realizacja recept</vt:lpstr>
      <vt:lpstr>Jak długo ważna jest recepta?</vt:lpstr>
      <vt:lpstr>Jak korzystać z e-recepty</vt:lpstr>
      <vt:lpstr> Co to jest pakiet e-recept?  </vt:lpstr>
      <vt:lpstr>Czy cały pakiet e-recept trzeba zrealizować w jednej aptece?  </vt:lpstr>
      <vt:lpstr>Czy pacjent ma wgląd do historii swoich e-recept?  </vt:lpstr>
      <vt:lpstr>Jaką ilość leku farmaceuta może wydać podczas wizyty w aptece?    </vt:lpstr>
      <vt:lpstr>Recepta farmaceutyczna </vt:lpstr>
      <vt:lpstr>Recepta farmaceutyczna </vt:lpstr>
      <vt:lpstr>Recepta farmaceutyczna </vt:lpstr>
      <vt:lpstr>Lek vs suplement</vt:lpstr>
      <vt:lpstr>Leki</vt:lpstr>
      <vt:lpstr>Suplementy</vt:lpstr>
      <vt:lpstr>Lek vs Suplement</vt:lpstr>
      <vt:lpstr>Interakcje</vt:lpstr>
      <vt:lpstr>Interakcje</vt:lpstr>
      <vt:lpstr>Dobre praktyki</vt:lpstr>
      <vt:lpstr>Dobre praktyki</vt:lpstr>
      <vt:lpstr>Dobre praktyki</vt:lpstr>
      <vt:lpstr>Dobre praktyki</vt:lpstr>
      <vt:lpstr>Dobre praktyki</vt:lpstr>
      <vt:lpstr>Dobre praktyki</vt:lpstr>
      <vt:lpstr>Czym nie wolno popijać leków </vt:lpstr>
      <vt:lpstr>Czym nie wolno popijać leków </vt:lpstr>
      <vt:lpstr>Czym nie wolno popijać leków </vt:lpstr>
      <vt:lpstr>Przykłady interakcji</vt:lpstr>
      <vt:lpstr>Przykłady interakcji</vt:lpstr>
      <vt:lpstr>Przykłady interakcji</vt:lpstr>
      <vt:lpstr>Przykłady interakcji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Marek Różewicki / Pharmaceutica</cp:lastModifiedBy>
  <cp:revision>70</cp:revision>
  <dcterms:created xsi:type="dcterms:W3CDTF">2023-10-31T16:27:00Z</dcterms:created>
  <dcterms:modified xsi:type="dcterms:W3CDTF">2024-04-29T21:16:37Z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1045-10.2.0.7636</vt:lpwstr>
  </property>
</Properties>
</file>